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3" r:id="rId4"/>
    <p:sldId id="274" r:id="rId5"/>
    <p:sldId id="275" r:id="rId6"/>
    <p:sldId id="276" r:id="rId7"/>
    <p:sldId id="277" r:id="rId8"/>
    <p:sldId id="278" r:id="rId9"/>
    <p:sldId id="279" r:id="rId10"/>
    <p:sldId id="269" r:id="rId11"/>
    <p:sldId id="280" r:id="rId12"/>
    <p:sldId id="282" r:id="rId13"/>
    <p:sldId id="283" r:id="rId14"/>
    <p:sldId id="284" r:id="rId15"/>
    <p:sldId id="272" r:id="rId16"/>
    <p:sldId id="26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48" autoAdjust="0"/>
    <p:restoredTop sz="94692" autoAdjust="0"/>
  </p:normalViewPr>
  <p:slideViewPr>
    <p:cSldViewPr>
      <p:cViewPr>
        <p:scale>
          <a:sx n="75" d="100"/>
          <a:sy n="75" d="100"/>
        </p:scale>
        <p:origin x="-658"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C7E2A2-B7B0-4FC6-AD0E-A70D8D577575}" type="datetimeFigureOut">
              <a:rPr lang="zh-CN" altLang="en-US" smtClean="0"/>
              <a:pPr/>
              <a:t>2016/11/9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CB36C-1E26-4A9B-B281-D5D7C8A23D9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ja-JP" dirty="0" smtClean="0"/>
              <a:t>BA</a:t>
            </a:r>
            <a:r>
              <a:rPr lang="ja-JP" altLang="en-US" dirty="0" smtClean="0"/>
              <a:t>問題が疎らである原因は同じものは遠く離れる二つの頂点や画像に同時に表れないからです。</a:t>
            </a:r>
            <a:endParaRPr lang="zh-CN" altLang="en-US" dirty="0"/>
          </a:p>
        </p:txBody>
      </p:sp>
      <p:sp>
        <p:nvSpPr>
          <p:cNvPr id="4" name="灯片编号占位符 3"/>
          <p:cNvSpPr>
            <a:spLocks noGrp="1"/>
          </p:cNvSpPr>
          <p:nvPr>
            <p:ph type="sldNum" sz="quarter" idx="10"/>
          </p:nvPr>
        </p:nvSpPr>
        <p:spPr/>
        <p:txBody>
          <a:bodyPr/>
          <a:lstStyle/>
          <a:p>
            <a:fld id="{A8CCB36C-1E26-4A9B-B281-D5D7C8A23D96}" type="slidenum">
              <a:rPr lang="zh-CN" altLang="en-US" smtClean="0"/>
              <a:pPr/>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ja-JP" dirty="0" smtClean="0"/>
              <a:t>BA</a:t>
            </a:r>
            <a:r>
              <a:rPr lang="ja-JP" altLang="en-US" dirty="0" smtClean="0"/>
              <a:t>問題が疎らである原因は同じものは遠く離れる二つの頂点や画像に同時に表れないからです。</a:t>
            </a:r>
            <a:endParaRPr lang="zh-CN" altLang="en-US" dirty="0"/>
          </a:p>
        </p:txBody>
      </p:sp>
      <p:sp>
        <p:nvSpPr>
          <p:cNvPr id="4" name="灯片编号占位符 3"/>
          <p:cNvSpPr>
            <a:spLocks noGrp="1"/>
          </p:cNvSpPr>
          <p:nvPr>
            <p:ph type="sldNum" sz="quarter" idx="10"/>
          </p:nvPr>
        </p:nvSpPr>
        <p:spPr/>
        <p:txBody>
          <a:bodyPr/>
          <a:lstStyle/>
          <a:p>
            <a:fld id="{A8CCB36C-1E26-4A9B-B281-D5D7C8A23D96}" type="slidenum">
              <a:rPr lang="zh-CN" altLang="en-US" smtClean="0"/>
              <a:pPr/>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ja-JP" dirty="0" smtClean="0"/>
              <a:t>BA</a:t>
            </a:r>
            <a:r>
              <a:rPr lang="ja-JP" altLang="en-US" dirty="0" smtClean="0"/>
              <a:t>問題が疎らである原因は同じものは遠く離れる二つの頂点や画像に同時に表れないからです。</a:t>
            </a:r>
            <a:endParaRPr lang="zh-CN" altLang="en-US" dirty="0"/>
          </a:p>
        </p:txBody>
      </p:sp>
      <p:sp>
        <p:nvSpPr>
          <p:cNvPr id="4" name="灯片编号占位符 3"/>
          <p:cNvSpPr>
            <a:spLocks noGrp="1"/>
          </p:cNvSpPr>
          <p:nvPr>
            <p:ph type="sldNum" sz="quarter" idx="10"/>
          </p:nvPr>
        </p:nvSpPr>
        <p:spPr/>
        <p:txBody>
          <a:bodyPr/>
          <a:lstStyle/>
          <a:p>
            <a:fld id="{A8CCB36C-1E26-4A9B-B281-D5D7C8A23D96}" type="slidenum">
              <a:rPr lang="zh-CN" altLang="en-US" smtClean="0"/>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ja-JP" dirty="0" smtClean="0"/>
              <a:t>BA</a:t>
            </a:r>
            <a:r>
              <a:rPr lang="ja-JP" altLang="en-US" dirty="0" smtClean="0"/>
              <a:t>問題が疎らである原因は同じものは遠く離れる二つの頂点や画像に同時に表れないからです。</a:t>
            </a:r>
            <a:endParaRPr lang="zh-CN" altLang="en-US" dirty="0"/>
          </a:p>
        </p:txBody>
      </p:sp>
      <p:sp>
        <p:nvSpPr>
          <p:cNvPr id="4" name="灯片编号占位符 3"/>
          <p:cNvSpPr>
            <a:spLocks noGrp="1"/>
          </p:cNvSpPr>
          <p:nvPr>
            <p:ph type="sldNum" sz="quarter" idx="10"/>
          </p:nvPr>
        </p:nvSpPr>
        <p:spPr/>
        <p:txBody>
          <a:bodyPr/>
          <a:lstStyle/>
          <a:p>
            <a:fld id="{A8CCB36C-1E26-4A9B-B281-D5D7C8A23D96}" type="slidenum">
              <a:rPr lang="zh-CN" altLang="en-US" smtClean="0"/>
              <a:pPr/>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CE3E25-2611-48EE-9B86-ECDD83C4FE98}" type="datetimeFigureOut">
              <a:rPr lang="zh-CN" altLang="en-US" smtClean="0"/>
              <a:pPr/>
              <a:t>2016/11/9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55BAA6-C28B-41CF-A1A2-D0BE5713D407}"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E3E25-2611-48EE-9B86-ECDD83C4FE98}" type="datetimeFigureOut">
              <a:rPr lang="zh-CN" altLang="en-US" smtClean="0"/>
              <a:pPr/>
              <a:t>2016/11/9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5BAA6-C28B-41CF-A1A2-D0BE5713D4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hyperlink" Target="http://blog.csdn.net/aptx704610875/article/details/51245143" TargetMode="Externa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8596" y="357166"/>
            <a:ext cx="8358246" cy="6000792"/>
          </a:xfrm>
        </p:spPr>
        <p:txBody>
          <a:bodyPr>
            <a:normAutofit/>
          </a:bodyPr>
          <a:lstStyle/>
          <a:p>
            <a:r>
              <a:rPr lang="ja-JP" altLang="en-US" b="1" dirty="0" smtClean="0">
                <a:latin typeface="宋体" pitchFamily="2" charset="-122"/>
                <a:ea typeface="宋体" pitchFamily="2" charset="-122"/>
              </a:rPr>
              <a:t>進捗報告</a:t>
            </a:r>
            <a:r>
              <a:rPr lang="en-US" altLang="ja-JP" b="1" dirty="0" smtClean="0">
                <a:latin typeface="宋体" pitchFamily="2" charset="-122"/>
                <a:ea typeface="宋体" pitchFamily="2" charset="-122"/>
              </a:rPr>
              <a:t/>
            </a:r>
            <a:br>
              <a:rPr lang="en-US" altLang="ja-JP" b="1" dirty="0" smtClean="0">
                <a:latin typeface="宋体" pitchFamily="2" charset="-122"/>
                <a:ea typeface="宋体" pitchFamily="2" charset="-122"/>
              </a:rPr>
            </a:br>
            <a:r>
              <a:rPr lang="en-US" altLang="ja-JP" b="1" dirty="0" smtClean="0"/>
              <a:t/>
            </a:r>
            <a:br>
              <a:rPr lang="en-US" altLang="ja-JP" b="1" dirty="0" smtClean="0"/>
            </a:br>
            <a:r>
              <a:rPr lang="en-US" altLang="ja-JP" b="1" dirty="0"/>
              <a:t/>
            </a:r>
            <a:br>
              <a:rPr lang="en-US" altLang="ja-JP" b="1" dirty="0"/>
            </a:br>
            <a:r>
              <a:rPr lang="ja-JP" altLang="en-US" sz="3200" dirty="0" smtClean="0">
                <a:latin typeface="仿宋" pitchFamily="49" charset="-122"/>
                <a:ea typeface="仿宋" pitchFamily="49" charset="-122"/>
              </a:rPr>
              <a:t>修士一年生　朱</a:t>
            </a:r>
            <a:endParaRPr lang="zh-CN" altLang="en-US" sz="3200" dirty="0">
              <a:latin typeface="仿宋" pitchFamily="49" charset="-122"/>
              <a:ea typeface="仿宋"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ja-JP" sz="4400" b="1" dirty="0" smtClean="0">
                <a:latin typeface="+mj-lt"/>
                <a:ea typeface="+mj-ea"/>
                <a:cs typeface="+mj-cs"/>
              </a:rPr>
              <a:t>G2o</a:t>
            </a:r>
            <a:r>
              <a:rPr lang="ja-JP" altLang="en-US" sz="4400" b="1" dirty="0" smtClean="0">
                <a:latin typeface="+mj-lt"/>
                <a:ea typeface="+mj-ea"/>
                <a:cs typeface="+mj-cs"/>
              </a:rPr>
              <a:t>の使用</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5693866"/>
          </a:xfrm>
          <a:prstGeom prst="rect">
            <a:avLst/>
          </a:prstGeom>
          <a:noFill/>
        </p:spPr>
        <p:txBody>
          <a:bodyPr wrap="square" rtlCol="0">
            <a:spAutoFit/>
          </a:bodyPr>
          <a:lstStyle/>
          <a:p>
            <a:r>
              <a:rPr lang="en-US" altLang="ja-JP" sz="2800" dirty="0" smtClean="0"/>
              <a:t>G2o(Generalized</a:t>
            </a:r>
            <a:r>
              <a:rPr lang="ja-JP" altLang="en-US" sz="2800" dirty="0" smtClean="0"/>
              <a:t> </a:t>
            </a:r>
            <a:r>
              <a:rPr lang="en-US" altLang="ja-JP" sz="2800" dirty="0" smtClean="0"/>
              <a:t>Graph</a:t>
            </a:r>
            <a:r>
              <a:rPr lang="ja-JP" altLang="en-US" sz="2800" dirty="0" smtClean="0"/>
              <a:t> </a:t>
            </a:r>
            <a:r>
              <a:rPr lang="en-US" altLang="ja-JP" sz="2800" dirty="0" smtClean="0"/>
              <a:t>Optimizer)</a:t>
            </a:r>
            <a:r>
              <a:rPr lang="ja-JP" altLang="en-US" sz="2800" dirty="0" smtClean="0"/>
              <a:t>のインストール方法は</a:t>
            </a:r>
            <a:r>
              <a:rPr lang="ja-JP" altLang="en-US" sz="2800" dirty="0" smtClean="0">
                <a:hlinkClick r:id="rId2"/>
              </a:rPr>
              <a:t>こちら</a:t>
            </a:r>
            <a:r>
              <a:rPr lang="zh-CN" altLang="en-US" sz="2800" dirty="0" smtClean="0"/>
              <a:t>：</a:t>
            </a:r>
            <a:endParaRPr lang="en-US" altLang="zh-CN" sz="2800" dirty="0" smtClean="0"/>
          </a:p>
          <a:p>
            <a:r>
              <a:rPr lang="ja-JP" altLang="en-US" sz="2800" dirty="0" smtClean="0"/>
              <a:t>まず</a:t>
            </a:r>
            <a:r>
              <a:rPr lang="en-US" altLang="zh-CN" sz="2800" dirty="0" smtClean="0"/>
              <a:t>cmake3.6.2</a:t>
            </a:r>
            <a:r>
              <a:rPr lang="ja-JP" altLang="en-US" sz="2800" dirty="0" smtClean="0"/>
              <a:t>をインストールし、</a:t>
            </a:r>
            <a:r>
              <a:rPr lang="en-US" altLang="ja-JP" sz="2800" dirty="0" smtClean="0"/>
              <a:t>Eigen3.2.10</a:t>
            </a:r>
            <a:r>
              <a:rPr lang="ja-JP" altLang="en-US" sz="2800" dirty="0" smtClean="0"/>
              <a:t>を</a:t>
            </a:r>
            <a:r>
              <a:rPr lang="en-US" altLang="zh-CN" sz="2800" dirty="0" err="1" smtClean="0"/>
              <a:t>cmake</a:t>
            </a:r>
            <a:r>
              <a:rPr lang="ja-JP" altLang="en-US" sz="2800" dirty="0" smtClean="0"/>
              <a:t>でデフォルトでない位置に作ってコンパイルした。</a:t>
            </a:r>
            <a:endParaRPr lang="en-US" altLang="ja-JP" sz="2800" dirty="0" smtClean="0"/>
          </a:p>
          <a:p>
            <a:endParaRPr lang="en-US" altLang="ja-JP" sz="2800" dirty="0" smtClean="0"/>
          </a:p>
          <a:p>
            <a:r>
              <a:rPr lang="ja-JP" altLang="en-US" sz="2800" dirty="0" smtClean="0"/>
              <a:t>そして、</a:t>
            </a:r>
            <a:r>
              <a:rPr lang="en-US" altLang="ja-JP" sz="2800" dirty="0" smtClean="0"/>
              <a:t>Qt5.5.0</a:t>
            </a:r>
            <a:r>
              <a:rPr lang="ja-JP" altLang="en-US" sz="2800" dirty="0" smtClean="0"/>
              <a:t>の</a:t>
            </a:r>
            <a:r>
              <a:rPr lang="en-US" altLang="ja-JP" sz="2800" dirty="0" smtClean="0"/>
              <a:t>32bit</a:t>
            </a:r>
            <a:r>
              <a:rPr lang="ja-JP" altLang="en-US" sz="2800" dirty="0" smtClean="0"/>
              <a:t>とｖｓ向けのプラグインをインストールした。</a:t>
            </a:r>
            <a:endParaRPr lang="en-US" altLang="ja-JP" sz="2800" dirty="0" smtClean="0"/>
          </a:p>
          <a:p>
            <a:r>
              <a:rPr lang="ja-JP" altLang="en-US" sz="2800" dirty="0" smtClean="0"/>
              <a:t>それで、</a:t>
            </a:r>
            <a:r>
              <a:rPr lang="en-US" altLang="zh-CN" sz="2800" dirty="0" smtClean="0"/>
              <a:t>libQGLViewer2.6.4</a:t>
            </a:r>
            <a:r>
              <a:rPr lang="ja-JP" altLang="en-US" sz="2800" dirty="0" smtClean="0"/>
              <a:t>をｖｓの</a:t>
            </a:r>
            <a:r>
              <a:rPr lang="en-US" altLang="ja-JP" sz="2800" dirty="0" smtClean="0"/>
              <a:t>Q</a:t>
            </a:r>
            <a:r>
              <a:rPr lang="ja-JP" altLang="en-US" sz="2800" dirty="0" smtClean="0"/>
              <a:t>ｔ</a:t>
            </a:r>
            <a:endParaRPr lang="en-US" altLang="ja-JP" sz="2800" dirty="0" smtClean="0"/>
          </a:p>
          <a:p>
            <a:r>
              <a:rPr lang="ja-JP" altLang="en-US" sz="2800" dirty="0" smtClean="0"/>
              <a:t>プラグインでインストールできた。</a:t>
            </a:r>
            <a:endParaRPr lang="en-US" altLang="ja-JP" sz="2800" dirty="0" smtClean="0"/>
          </a:p>
          <a:p>
            <a:r>
              <a:rPr lang="en-US" altLang="ja-JP" sz="2800" dirty="0" smtClean="0"/>
              <a:t>32bit</a:t>
            </a:r>
            <a:r>
              <a:rPr lang="ja-JP" altLang="en-US" sz="2800" dirty="0" smtClean="0"/>
              <a:t>の</a:t>
            </a:r>
            <a:r>
              <a:rPr lang="en-US" altLang="ja-JP" sz="2800" dirty="0" smtClean="0"/>
              <a:t>Debug</a:t>
            </a:r>
            <a:r>
              <a:rPr lang="ja-JP" altLang="en-US" sz="2800" dirty="0" smtClean="0"/>
              <a:t>と</a:t>
            </a:r>
            <a:r>
              <a:rPr lang="en-US" altLang="ja-JP" sz="2800" dirty="0" smtClean="0"/>
              <a:t>Release</a:t>
            </a:r>
            <a:r>
              <a:rPr lang="ja-JP" altLang="en-US" sz="2800" dirty="0" smtClean="0"/>
              <a:t>バージョンの</a:t>
            </a:r>
            <a:endParaRPr lang="en-US" altLang="ja-JP" sz="2800" dirty="0" smtClean="0"/>
          </a:p>
          <a:p>
            <a:r>
              <a:rPr lang="en-US" altLang="ja-JP" sz="2800" dirty="0" smtClean="0"/>
              <a:t>DLL</a:t>
            </a:r>
            <a:r>
              <a:rPr lang="ja-JP" altLang="en-US" sz="2800" dirty="0" smtClean="0"/>
              <a:t>が作成された。</a:t>
            </a:r>
            <a:r>
              <a:rPr lang="en-US" altLang="ja-JP" sz="2800" dirty="0" smtClean="0"/>
              <a:t>g2o_viewer</a:t>
            </a:r>
            <a:r>
              <a:rPr lang="ja-JP" altLang="en-US" sz="2800" dirty="0" smtClean="0"/>
              <a:t>の使うため、</a:t>
            </a:r>
            <a:endParaRPr lang="en-US" altLang="ja-JP" sz="2800" dirty="0" smtClean="0"/>
          </a:p>
          <a:p>
            <a:r>
              <a:rPr lang="ja-JP" altLang="en-US" sz="2800" dirty="0" smtClean="0"/>
              <a:t>環境設置も用意した。</a:t>
            </a:r>
            <a:endParaRPr lang="en-US" altLang="ja-JP" sz="2800" dirty="0" smtClean="0"/>
          </a:p>
          <a:p>
            <a:r>
              <a:rPr lang="en-US" altLang="ja-JP" sz="2800" dirty="0" smtClean="0"/>
              <a:t>					</a:t>
            </a:r>
          </a:p>
        </p:txBody>
      </p:sp>
      <p:pic>
        <p:nvPicPr>
          <p:cNvPr id="1026" name="Picture 2"/>
          <p:cNvPicPr>
            <a:picLocks noChangeAspect="1" noChangeArrowheads="1"/>
          </p:cNvPicPr>
          <p:nvPr/>
        </p:nvPicPr>
        <p:blipFill>
          <a:blip r:embed="rId3"/>
          <a:srcRect/>
          <a:stretch>
            <a:fillRect/>
          </a:stretch>
        </p:blipFill>
        <p:spPr bwMode="auto">
          <a:xfrm>
            <a:off x="214282" y="2992437"/>
            <a:ext cx="4808537" cy="3651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072066" y="3071810"/>
            <a:ext cx="3497263" cy="1682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643042" y="3786190"/>
            <a:ext cx="3040063" cy="4191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5572132" y="3786190"/>
            <a:ext cx="3292475" cy="1554163"/>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6559575" y="5500702"/>
            <a:ext cx="1584325" cy="1196975"/>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a:stretch>
            <a:fillRect/>
          </a:stretch>
        </p:blipFill>
        <p:spPr bwMode="auto">
          <a:xfrm>
            <a:off x="3428992" y="6000768"/>
            <a:ext cx="259080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srcRect/>
          <a:stretch>
            <a:fillRect/>
          </a:stretch>
        </p:blipFill>
        <p:spPr bwMode="auto">
          <a:xfrm>
            <a:off x="6700174" y="3929066"/>
            <a:ext cx="2443826" cy="1296987"/>
          </a:xfrm>
          <a:prstGeom prst="rect">
            <a:avLst/>
          </a:prstGeom>
          <a:noFill/>
          <a:ln w="9525">
            <a:noFill/>
            <a:miter lim="800000"/>
            <a:headEnd/>
            <a:tailEnd/>
          </a:ln>
          <a:effectLst/>
        </p:spPr>
      </p:pic>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ja-JP" sz="4400" b="1" dirty="0" smtClean="0">
                <a:latin typeface="+mj-lt"/>
                <a:ea typeface="+mj-ea"/>
                <a:cs typeface="+mj-cs"/>
              </a:rPr>
              <a:t>G2o</a:t>
            </a:r>
            <a:r>
              <a:rPr lang="ja-JP" altLang="en-US" sz="4400" b="1" dirty="0" smtClean="0">
                <a:latin typeface="+mj-lt"/>
                <a:ea typeface="+mj-ea"/>
                <a:cs typeface="+mj-cs"/>
              </a:rPr>
              <a:t>の使用</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5693866"/>
          </a:xfrm>
          <a:prstGeom prst="rect">
            <a:avLst/>
          </a:prstGeom>
          <a:noFill/>
        </p:spPr>
        <p:txBody>
          <a:bodyPr wrap="square" rtlCol="0">
            <a:spAutoFit/>
          </a:bodyPr>
          <a:lstStyle/>
          <a:p>
            <a:r>
              <a:rPr lang="ja-JP" altLang="en-US" sz="2800" dirty="0" smtClean="0"/>
              <a:t>最後は</a:t>
            </a:r>
            <a:r>
              <a:rPr lang="en-US" altLang="ja-JP" sz="2800" dirty="0" err="1" smtClean="0"/>
              <a:t>cmake</a:t>
            </a:r>
            <a:r>
              <a:rPr lang="ja-JP" altLang="en-US" sz="2800" dirty="0" smtClean="0"/>
              <a:t>とｖｓを使って</a:t>
            </a:r>
            <a:r>
              <a:rPr lang="en-US" altLang="ja-JP" sz="2800" dirty="0" smtClean="0"/>
              <a:t>g2o</a:t>
            </a:r>
            <a:r>
              <a:rPr lang="ja-JP" altLang="en-US" sz="2800" dirty="0" smtClean="0"/>
              <a:t>の</a:t>
            </a:r>
            <a:r>
              <a:rPr lang="en-US" altLang="ja-JP" sz="2800" dirty="0" smtClean="0"/>
              <a:t>32bit</a:t>
            </a:r>
            <a:r>
              <a:rPr lang="ja-JP" altLang="en-US" sz="2800" dirty="0" smtClean="0"/>
              <a:t>を作った。環境設置とあるファイルたちの修正を行いたら終わりだった。</a:t>
            </a:r>
            <a:endParaRPr lang="en-US" altLang="ja-JP" sz="2800" dirty="0" smtClean="0"/>
          </a:p>
          <a:p>
            <a:endParaRPr lang="en-US" altLang="ja-JP" sz="2800" dirty="0" smtClean="0"/>
          </a:p>
          <a:p>
            <a:endParaRPr lang="en-US" altLang="ja-JP" sz="2800" dirty="0" smtClean="0"/>
          </a:p>
          <a:p>
            <a:r>
              <a:rPr lang="en-US" altLang="ja-JP" sz="2800" dirty="0" smtClean="0"/>
              <a:t>G2o</a:t>
            </a:r>
            <a:r>
              <a:rPr lang="ja-JP" altLang="en-US" sz="2800" dirty="0" smtClean="0"/>
              <a:t>の目的は</a:t>
            </a:r>
            <a:r>
              <a:rPr lang="en-US" altLang="ja-JP" sz="2800" dirty="0" smtClean="0"/>
              <a:t>pose graph</a:t>
            </a:r>
            <a:r>
              <a:rPr lang="ja-JP" altLang="en-US" sz="2800" dirty="0" smtClean="0"/>
              <a:t>の最適化することだ。</a:t>
            </a:r>
            <a:r>
              <a:rPr lang="en-US" altLang="zh-CN" sz="2800" dirty="0" smtClean="0"/>
              <a:t>Pose graph</a:t>
            </a:r>
            <a:r>
              <a:rPr lang="ja-JP" altLang="en-US" sz="2800" dirty="0" smtClean="0"/>
              <a:t>は四元数やマトリックスの頂点とその間のエッジから構成されるものだ。</a:t>
            </a:r>
            <a:endParaRPr lang="en-US" altLang="ja-JP" sz="2800" dirty="0" smtClean="0"/>
          </a:p>
          <a:p>
            <a:endParaRPr lang="en-US" altLang="ja-JP" sz="2800" dirty="0" smtClean="0"/>
          </a:p>
          <a:p>
            <a:r>
              <a:rPr lang="en-US" altLang="ja-JP" sz="2800" dirty="0" smtClean="0"/>
              <a:t>VO</a:t>
            </a:r>
            <a:r>
              <a:rPr lang="ja-JP" altLang="en-US" sz="2800" dirty="0" smtClean="0"/>
              <a:t>の</a:t>
            </a:r>
            <a:r>
              <a:rPr lang="en-US" altLang="ja-JP" sz="2800" dirty="0" smtClean="0"/>
              <a:t>pose graph</a:t>
            </a:r>
            <a:r>
              <a:rPr lang="ja-JP" altLang="en-US" sz="2800" dirty="0" smtClean="0"/>
              <a:t>は簡単だ。</a:t>
            </a:r>
            <a:endParaRPr lang="en-US" altLang="ja-JP" sz="2800" dirty="0" smtClean="0"/>
          </a:p>
          <a:p>
            <a:r>
              <a:rPr lang="en-US" altLang="ja-JP" sz="2800" dirty="0" smtClean="0"/>
              <a:t>G2o</a:t>
            </a:r>
            <a:r>
              <a:rPr lang="ja-JP" altLang="en-US" sz="2800" dirty="0" smtClean="0"/>
              <a:t>は</a:t>
            </a:r>
            <a:r>
              <a:rPr lang="en-US" altLang="ja-JP" sz="2800" dirty="0" smtClean="0"/>
              <a:t>LM(</a:t>
            </a:r>
            <a:r>
              <a:rPr lang="en-US" altLang="ja-JP" sz="2800" dirty="0" err="1" smtClean="0"/>
              <a:t>Levenberg</a:t>
            </a:r>
            <a:r>
              <a:rPr lang="en-US" altLang="ja-JP" sz="2800" dirty="0" smtClean="0"/>
              <a:t>-Marquardt)</a:t>
            </a:r>
            <a:r>
              <a:rPr lang="ja-JP" altLang="en-US" sz="2800" dirty="0" smtClean="0"/>
              <a:t>や</a:t>
            </a:r>
            <a:r>
              <a:rPr lang="en-US" altLang="ja-JP" sz="2800" dirty="0" smtClean="0"/>
              <a:t>GN(Gauss-Newton)</a:t>
            </a:r>
            <a:r>
              <a:rPr lang="ja-JP" altLang="en-US" sz="2800" dirty="0" smtClean="0"/>
              <a:t>などの策略で</a:t>
            </a:r>
            <a:r>
              <a:rPr lang="en-US" altLang="zh-CN" sz="2800" dirty="0" smtClean="0"/>
              <a:t>sparse </a:t>
            </a:r>
            <a:r>
              <a:rPr lang="en-US" altLang="ja-JP" sz="2800" dirty="0" smtClean="0"/>
              <a:t>BA(Bundle Adjustment)</a:t>
            </a:r>
            <a:r>
              <a:rPr lang="ja-JP" altLang="en-US" sz="2800" dirty="0" smtClean="0"/>
              <a:t>問題を解決する。</a:t>
            </a:r>
            <a:endParaRPr lang="en-US" altLang="ja-JP" sz="2800" dirty="0" smtClean="0"/>
          </a:p>
          <a:p>
            <a:r>
              <a:rPr lang="en-US" altLang="ja-JP" sz="2800" dirty="0" smtClean="0"/>
              <a:t>			</a:t>
            </a:r>
            <a:r>
              <a:rPr lang="ja-JP" altLang="en-US" sz="2800" dirty="0" smtClean="0"/>
              <a:t>これを使ったら、地図の精度が向上でき</a:t>
            </a:r>
            <a:r>
              <a:rPr lang="en-US" altLang="ja-JP" sz="2800" dirty="0" smtClean="0"/>
              <a:t>			</a:t>
            </a:r>
            <a:r>
              <a:rPr lang="ja-JP" altLang="en-US" sz="2800" dirty="0" smtClean="0"/>
              <a:t>て、誤差の蓄積を避けられる。</a:t>
            </a:r>
            <a:endParaRPr lang="en-US" altLang="ja-JP" sz="2800" dirty="0" smtClean="0"/>
          </a:p>
        </p:txBody>
      </p:sp>
      <p:pic>
        <p:nvPicPr>
          <p:cNvPr id="2050" name="Picture 2"/>
          <p:cNvPicPr>
            <a:picLocks noChangeAspect="1" noChangeArrowheads="1"/>
          </p:cNvPicPr>
          <p:nvPr/>
        </p:nvPicPr>
        <p:blipFill>
          <a:blip r:embed="rId4"/>
          <a:srcRect/>
          <a:stretch>
            <a:fillRect/>
          </a:stretch>
        </p:blipFill>
        <p:spPr bwMode="auto">
          <a:xfrm>
            <a:off x="0" y="2214554"/>
            <a:ext cx="2728913" cy="693737"/>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2770185" y="2320921"/>
            <a:ext cx="1516063" cy="465137"/>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a:srcRect/>
          <a:stretch>
            <a:fillRect/>
          </a:stretch>
        </p:blipFill>
        <p:spPr bwMode="auto">
          <a:xfrm>
            <a:off x="4357686" y="2214555"/>
            <a:ext cx="4786314" cy="785818"/>
          </a:xfrm>
          <a:prstGeom prst="rect">
            <a:avLst/>
          </a:prstGeom>
          <a:noFill/>
          <a:ln w="9525">
            <a:noFill/>
            <a:miter lim="800000"/>
            <a:headEnd/>
            <a:tailEnd/>
          </a:ln>
          <a:effectLst/>
        </p:spPr>
      </p:pic>
      <p:pic>
        <p:nvPicPr>
          <p:cNvPr id="2053" name="Picture 5"/>
          <p:cNvPicPr>
            <a:picLocks noChangeAspect="1" noChangeArrowheads="1"/>
          </p:cNvPicPr>
          <p:nvPr/>
        </p:nvPicPr>
        <p:blipFill>
          <a:blip r:embed="rId7"/>
          <a:srcRect/>
          <a:stretch>
            <a:fillRect/>
          </a:stretch>
        </p:blipFill>
        <p:spPr bwMode="auto">
          <a:xfrm>
            <a:off x="214282" y="4214818"/>
            <a:ext cx="998537" cy="274637"/>
          </a:xfrm>
          <a:prstGeom prst="rect">
            <a:avLst/>
          </a:prstGeom>
          <a:noFill/>
          <a:ln w="9525">
            <a:noFill/>
            <a:miter lim="800000"/>
            <a:headEnd/>
            <a:tailEnd/>
          </a:ln>
          <a:effectLst/>
        </p:spPr>
      </p:pic>
      <p:pic>
        <p:nvPicPr>
          <p:cNvPr id="2054" name="Picture 6"/>
          <p:cNvPicPr>
            <a:picLocks noChangeAspect="1" noChangeArrowheads="1"/>
          </p:cNvPicPr>
          <p:nvPr/>
        </p:nvPicPr>
        <p:blipFill>
          <a:blip r:embed="rId8"/>
          <a:srcRect/>
          <a:stretch>
            <a:fillRect/>
          </a:stretch>
        </p:blipFill>
        <p:spPr bwMode="auto">
          <a:xfrm>
            <a:off x="1643042" y="3929066"/>
            <a:ext cx="3208337" cy="571500"/>
          </a:xfrm>
          <a:prstGeom prst="rect">
            <a:avLst/>
          </a:prstGeom>
          <a:noFill/>
          <a:ln w="9525">
            <a:noFill/>
            <a:miter lim="800000"/>
            <a:headEnd/>
            <a:tailEnd/>
          </a:ln>
          <a:effectLst/>
        </p:spPr>
      </p:pic>
      <p:pic>
        <p:nvPicPr>
          <p:cNvPr id="2055" name="Picture 7"/>
          <p:cNvPicPr>
            <a:picLocks noChangeAspect="1" noChangeArrowheads="1"/>
          </p:cNvPicPr>
          <p:nvPr/>
        </p:nvPicPr>
        <p:blipFill>
          <a:blip r:embed="rId9"/>
          <a:srcRect/>
          <a:stretch>
            <a:fillRect/>
          </a:stretch>
        </p:blipFill>
        <p:spPr bwMode="auto">
          <a:xfrm>
            <a:off x="4857752" y="3929066"/>
            <a:ext cx="1973263" cy="533400"/>
          </a:xfrm>
          <a:prstGeom prst="rect">
            <a:avLst/>
          </a:prstGeom>
          <a:noFill/>
          <a:ln w="9525">
            <a:noFill/>
            <a:miter lim="800000"/>
            <a:headEnd/>
            <a:tailEnd/>
          </a:ln>
          <a:effectLst/>
        </p:spPr>
      </p:pic>
      <p:pic>
        <p:nvPicPr>
          <p:cNvPr id="2057" name="Picture 9"/>
          <p:cNvPicPr>
            <a:picLocks noChangeAspect="1" noChangeArrowheads="1"/>
          </p:cNvPicPr>
          <p:nvPr/>
        </p:nvPicPr>
        <p:blipFill>
          <a:blip r:embed="rId10"/>
          <a:srcRect/>
          <a:stretch>
            <a:fillRect/>
          </a:stretch>
        </p:blipFill>
        <p:spPr bwMode="auto">
          <a:xfrm>
            <a:off x="4017182" y="4562490"/>
            <a:ext cx="2769396" cy="581022"/>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1"/>
          <a:srcRect/>
          <a:stretch>
            <a:fillRect/>
          </a:stretch>
        </p:blipFill>
        <p:spPr bwMode="auto">
          <a:xfrm>
            <a:off x="512747" y="5994421"/>
            <a:ext cx="1844675" cy="434975"/>
          </a:xfrm>
          <a:prstGeom prst="rect">
            <a:avLst/>
          </a:prstGeom>
          <a:noFill/>
          <a:ln w="9525">
            <a:noFill/>
            <a:miter lim="800000"/>
            <a:headEnd/>
            <a:tailEnd/>
          </a:ln>
          <a:effectLst/>
        </p:spPr>
      </p:pic>
      <p:pic>
        <p:nvPicPr>
          <p:cNvPr id="2059" name="Picture 11"/>
          <p:cNvPicPr>
            <a:picLocks noChangeAspect="1" noChangeArrowheads="1"/>
          </p:cNvPicPr>
          <p:nvPr/>
        </p:nvPicPr>
        <p:blipFill>
          <a:blip r:embed="rId12"/>
          <a:srcRect/>
          <a:stretch>
            <a:fillRect/>
          </a:stretch>
        </p:blipFill>
        <p:spPr bwMode="auto">
          <a:xfrm>
            <a:off x="639747" y="6438924"/>
            <a:ext cx="1646237" cy="419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lvl="0" algn="ctr">
              <a:spcBef>
                <a:spcPct val="0"/>
              </a:spcBef>
              <a:defRPr/>
            </a:pPr>
            <a:r>
              <a:rPr lang="en-US" altLang="ja-JP" sz="4400" b="1" dirty="0" smtClean="0"/>
              <a:t>G2o</a:t>
            </a:r>
            <a:r>
              <a:rPr lang="ja-JP" altLang="en-US" sz="4400" b="1" dirty="0" smtClean="0"/>
              <a:t>の使用</a:t>
            </a:r>
            <a:endParaRPr lang="zh-CN" altLang="en-US" sz="4400" b="1" dirty="0" smtClean="0"/>
          </a:p>
        </p:txBody>
      </p:sp>
      <p:sp>
        <p:nvSpPr>
          <p:cNvPr id="7" name="TextBox 6"/>
          <p:cNvSpPr txBox="1"/>
          <p:nvPr/>
        </p:nvSpPr>
        <p:spPr>
          <a:xfrm>
            <a:off x="0" y="1214422"/>
            <a:ext cx="9144000" cy="1384995"/>
          </a:xfrm>
          <a:prstGeom prst="rect">
            <a:avLst/>
          </a:prstGeom>
          <a:noFill/>
        </p:spPr>
        <p:txBody>
          <a:bodyPr wrap="square" rtlCol="0">
            <a:spAutoFit/>
          </a:bodyPr>
          <a:lstStyle/>
          <a:p>
            <a:r>
              <a:rPr lang="ja-JP" altLang="en-US" sz="2800" dirty="0" smtClean="0"/>
              <a:t>前の</a:t>
            </a:r>
            <a:r>
              <a:rPr lang="en-US" altLang="ja-JP" sz="2800" dirty="0" smtClean="0"/>
              <a:t>VO</a:t>
            </a:r>
            <a:r>
              <a:rPr lang="ja-JP" altLang="en-US" sz="2800" dirty="0" smtClean="0"/>
              <a:t>を</a:t>
            </a:r>
            <a:r>
              <a:rPr lang="en-US" altLang="ja-JP" sz="2800" dirty="0" smtClean="0"/>
              <a:t>g2o</a:t>
            </a:r>
            <a:r>
              <a:rPr lang="ja-JP" altLang="en-US" sz="2800" dirty="0" smtClean="0"/>
              <a:t>で</a:t>
            </a:r>
            <a:r>
              <a:rPr lang="en-US" altLang="ja-JP" sz="2800" dirty="0" smtClean="0"/>
              <a:t>pose graph</a:t>
            </a:r>
            <a:r>
              <a:rPr lang="ja-JP" altLang="en-US" sz="2800" dirty="0" smtClean="0"/>
              <a:t>に変換するプログラムを作り、</a:t>
            </a:r>
            <a:r>
              <a:rPr lang="en-US" altLang="ja-JP" sz="2800" dirty="0" smtClean="0"/>
              <a:t>g2o_viewer</a:t>
            </a:r>
            <a:r>
              <a:rPr lang="ja-JP" altLang="en-US" sz="2800" dirty="0" smtClean="0"/>
              <a:t>で作成される</a:t>
            </a:r>
            <a:r>
              <a:rPr lang="en-US" altLang="ja-JP" sz="2800" dirty="0" smtClean="0"/>
              <a:t>.g2o</a:t>
            </a:r>
            <a:r>
              <a:rPr lang="ja-JP" altLang="en-US" sz="2800" dirty="0" smtClean="0"/>
              <a:t>ファイルを見ると。</a:t>
            </a:r>
            <a:endParaRPr lang="en-US" altLang="ja-JP" sz="2800" dirty="0" smtClean="0"/>
          </a:p>
          <a:p>
            <a:r>
              <a:rPr lang="en-US" altLang="ja-JP" sz="2800" dirty="0" smtClean="0"/>
              <a:t>file220-270(SIFT-SIFT)		file1-780(</a:t>
            </a:r>
            <a:r>
              <a:rPr lang="en-US" altLang="ja-JP" sz="2800" dirty="0" err="1" smtClean="0"/>
              <a:t>GridFAST</a:t>
            </a:r>
            <a:r>
              <a:rPr lang="en-US" altLang="ja-JP" sz="2800" dirty="0" smtClean="0"/>
              <a:t>-SIFT)</a:t>
            </a:r>
          </a:p>
        </p:txBody>
      </p:sp>
      <p:pic>
        <p:nvPicPr>
          <p:cNvPr id="4100" name="Picture 4"/>
          <p:cNvPicPr>
            <a:picLocks noChangeAspect="1" noChangeArrowheads="1"/>
          </p:cNvPicPr>
          <p:nvPr/>
        </p:nvPicPr>
        <p:blipFill>
          <a:blip r:embed="rId3"/>
          <a:srcRect/>
          <a:stretch>
            <a:fillRect/>
          </a:stretch>
        </p:blipFill>
        <p:spPr bwMode="auto">
          <a:xfrm>
            <a:off x="142844" y="2857496"/>
            <a:ext cx="3627437" cy="3040063"/>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4786314" y="2714620"/>
            <a:ext cx="4054475" cy="3452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4643446"/>
            <a:ext cx="4786313" cy="2214554"/>
          </a:xfrm>
          <a:prstGeom prst="rect">
            <a:avLst/>
          </a:prstGeom>
          <a:noFill/>
          <a:ln w="9525">
            <a:noFill/>
            <a:miter lim="800000"/>
            <a:headEnd/>
            <a:tailEnd/>
          </a:ln>
          <a:effectLst/>
        </p:spPr>
      </p:pic>
      <p:sp>
        <p:nvSpPr>
          <p:cNvPr id="4" name="标题 1"/>
          <p:cNvSpPr txBox="1">
            <a:spLocks/>
          </p:cNvSpPr>
          <p:nvPr/>
        </p:nvSpPr>
        <p:spPr>
          <a:xfrm>
            <a:off x="0" y="142852"/>
            <a:ext cx="9144000"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4400" b="1" i="0" u="none" strike="noStrike" kern="1200" cap="none" spc="0" normalizeH="0" baseline="0" noProof="0" dirty="0" smtClean="0">
                <a:ln>
                  <a:noFill/>
                </a:ln>
                <a:solidFill>
                  <a:schemeClr val="tx1"/>
                </a:solidFill>
                <a:effectLst/>
                <a:uLnTx/>
                <a:uFillTx/>
                <a:latin typeface="+mj-lt"/>
                <a:ea typeface="+mj-ea"/>
                <a:cs typeface="+mj-cs"/>
              </a:rPr>
              <a:t>Backend</a:t>
            </a:r>
            <a: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t>——L</a:t>
            </a:r>
            <a:r>
              <a:rPr lang="en-US" altLang="zh-CN" sz="4400" b="1" dirty="0" err="1" smtClean="0">
                <a:latin typeface="+mj-lt"/>
                <a:ea typeface="+mj-ea"/>
                <a:cs typeface="+mj-cs"/>
              </a:rPr>
              <a:t>oop</a:t>
            </a:r>
            <a:r>
              <a:rPr lang="en-US" altLang="zh-CN" sz="4400" b="1" dirty="0" smtClean="0">
                <a:latin typeface="+mj-lt"/>
                <a:ea typeface="+mj-ea"/>
                <a:cs typeface="+mj-cs"/>
              </a:rPr>
              <a:t> C</a:t>
            </a:r>
            <a:r>
              <a:rPr kumimoji="0" lang="en-US" altLang="zh-CN" sz="4400" b="1" i="0" u="none" strike="noStrike" kern="1200" cap="none" spc="0" normalizeH="0" baseline="0" noProof="0" dirty="0" err="1" smtClean="0">
                <a:ln>
                  <a:noFill/>
                </a:ln>
                <a:solidFill>
                  <a:schemeClr val="tx1"/>
                </a:solidFill>
                <a:effectLst/>
                <a:uLnTx/>
                <a:uFillTx/>
                <a:latin typeface="+mj-lt"/>
                <a:ea typeface="+mj-ea"/>
                <a:cs typeface="+mj-cs"/>
              </a:rPr>
              <a:t>losure</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3539430"/>
          </a:xfrm>
          <a:prstGeom prst="rect">
            <a:avLst/>
          </a:prstGeom>
          <a:noFill/>
        </p:spPr>
        <p:txBody>
          <a:bodyPr wrap="square" rtlCol="0">
            <a:spAutoFit/>
          </a:bodyPr>
          <a:lstStyle/>
          <a:p>
            <a:r>
              <a:rPr lang="en-US" altLang="zh-CN" sz="2800" dirty="0" smtClean="0"/>
              <a:t>VO + key frames:</a:t>
            </a:r>
            <a:r>
              <a:rPr lang="ja-JP" altLang="en-US" sz="2800" dirty="0" smtClean="0"/>
              <a:t>前の</a:t>
            </a:r>
            <a:r>
              <a:rPr lang="en-US" altLang="ja-JP" sz="2800" dirty="0" smtClean="0"/>
              <a:t>VO</a:t>
            </a:r>
            <a:r>
              <a:rPr lang="ja-JP" altLang="en-US" sz="2800" dirty="0" smtClean="0"/>
              <a:t>は運動距離と</a:t>
            </a:r>
            <a:r>
              <a:rPr lang="en-US" altLang="ja-JP" sz="2800" dirty="0" err="1" smtClean="0"/>
              <a:t>Inlier</a:t>
            </a:r>
            <a:r>
              <a:rPr lang="ja-JP" altLang="en-US" sz="2800" dirty="0" smtClean="0"/>
              <a:t>ｓの制限があるので、遠く離れる二つの画像の使用を避けられて、今度は再び最適化し、運動距離の最小限も加え、</a:t>
            </a:r>
            <a:r>
              <a:rPr lang="en-US" altLang="zh-CN" sz="2800" dirty="0" smtClean="0"/>
              <a:t>key frame</a:t>
            </a:r>
            <a:r>
              <a:rPr lang="ja-JP" altLang="en-US" sz="2800" dirty="0" smtClean="0"/>
              <a:t>という重要なフレームの概念を用い、プログラムの執行がもっと速くなる。</a:t>
            </a:r>
            <a:endParaRPr lang="en-US" altLang="ja-JP" sz="2800" dirty="0" smtClean="0"/>
          </a:p>
          <a:p>
            <a:r>
              <a:rPr lang="en-US" altLang="ja-JP" sz="2800" dirty="0" smtClean="0"/>
              <a:t>+ loop closure check:</a:t>
            </a:r>
            <a:r>
              <a:rPr lang="ja-JP" altLang="en-US" sz="2800" dirty="0" smtClean="0"/>
              <a:t>それから</a:t>
            </a:r>
            <a:r>
              <a:rPr lang="en-US" altLang="zh-CN" sz="2800" dirty="0" smtClean="0"/>
              <a:t>pose graph</a:t>
            </a:r>
            <a:r>
              <a:rPr lang="ja-JP" altLang="en-US" sz="2800" dirty="0" smtClean="0"/>
              <a:t>を最適化するため、</a:t>
            </a:r>
            <a:r>
              <a:rPr lang="en-US" altLang="zh-CN" sz="2800" dirty="0" smtClean="0"/>
              <a:t>loop closure</a:t>
            </a:r>
            <a:r>
              <a:rPr lang="ja-JP" altLang="en-US" sz="2800" dirty="0" smtClean="0"/>
              <a:t>の検査や直接繋がってない頂点間のエッジの生成が必要となる。近隣ループとランダムループ</a:t>
            </a:r>
            <a:r>
              <a:rPr lang="en-US" altLang="ja-JP" sz="2800" dirty="0" smtClean="0"/>
              <a:t>(</a:t>
            </a:r>
            <a:r>
              <a:rPr lang="ja-JP" altLang="en-US" sz="2800" dirty="0" smtClean="0"/>
              <a:t>遠い</a:t>
            </a:r>
            <a:r>
              <a:rPr lang="en-US" altLang="ja-JP" sz="2800" dirty="0" smtClean="0"/>
              <a:t>)</a:t>
            </a:r>
            <a:r>
              <a:rPr lang="ja-JP" altLang="en-US" sz="2800" dirty="0" smtClean="0"/>
              <a:t>の検査策略を用いる比較的に完全な</a:t>
            </a:r>
            <a:r>
              <a:rPr lang="en-US" altLang="zh-CN" sz="2800" dirty="0" smtClean="0"/>
              <a:t>slam</a:t>
            </a:r>
            <a:r>
              <a:rPr lang="ja-JP" altLang="en-US" sz="2800" dirty="0" smtClean="0"/>
              <a:t>プログラムを実現した。</a:t>
            </a:r>
            <a:endParaRPr lang="en-US" altLang="ja-JP" sz="2800" dirty="0" smtClean="0"/>
          </a:p>
        </p:txBody>
      </p:sp>
      <p:pic>
        <p:nvPicPr>
          <p:cNvPr id="5123" name="Picture 3"/>
          <p:cNvPicPr>
            <a:picLocks noChangeAspect="1" noChangeArrowheads="1"/>
          </p:cNvPicPr>
          <p:nvPr/>
        </p:nvPicPr>
        <p:blipFill>
          <a:blip r:embed="rId4"/>
          <a:srcRect/>
          <a:stretch>
            <a:fillRect/>
          </a:stretch>
        </p:blipFill>
        <p:spPr bwMode="auto">
          <a:xfrm>
            <a:off x="5081618" y="5354649"/>
            <a:ext cx="3848100" cy="258763"/>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a:srcRect/>
          <a:stretch>
            <a:fillRect/>
          </a:stretch>
        </p:blipFill>
        <p:spPr bwMode="auto">
          <a:xfrm>
            <a:off x="6153188" y="5072074"/>
            <a:ext cx="1211263" cy="282575"/>
          </a:xfrm>
          <a:prstGeom prst="rect">
            <a:avLst/>
          </a:prstGeom>
          <a:noFill/>
          <a:ln w="9525">
            <a:noFill/>
            <a:miter lim="800000"/>
            <a:headEnd/>
            <a:tailEnd/>
          </a:ln>
          <a:effectLst/>
        </p:spPr>
      </p:pic>
      <p:pic>
        <p:nvPicPr>
          <p:cNvPr id="5125" name="Picture 5"/>
          <p:cNvPicPr>
            <a:picLocks noChangeAspect="1" noChangeArrowheads="1"/>
          </p:cNvPicPr>
          <p:nvPr/>
        </p:nvPicPr>
        <p:blipFill>
          <a:blip r:embed="rId6"/>
          <a:srcRect/>
          <a:stretch>
            <a:fillRect/>
          </a:stretch>
        </p:blipFill>
        <p:spPr bwMode="auto">
          <a:xfrm>
            <a:off x="6153188" y="5926153"/>
            <a:ext cx="1265237" cy="220663"/>
          </a:xfrm>
          <a:prstGeom prst="rect">
            <a:avLst/>
          </a:prstGeom>
          <a:noFill/>
          <a:ln w="9525">
            <a:noFill/>
            <a:miter lim="800000"/>
            <a:headEnd/>
            <a:tailEnd/>
          </a:ln>
          <a:effectLst/>
        </p:spPr>
      </p:pic>
      <p:pic>
        <p:nvPicPr>
          <p:cNvPr id="5126" name="Picture 6"/>
          <p:cNvPicPr>
            <a:picLocks noChangeAspect="1" noChangeArrowheads="1"/>
          </p:cNvPicPr>
          <p:nvPr/>
        </p:nvPicPr>
        <p:blipFill>
          <a:blip r:embed="rId7"/>
          <a:srcRect/>
          <a:stretch>
            <a:fillRect/>
          </a:stretch>
        </p:blipFill>
        <p:spPr bwMode="auto">
          <a:xfrm>
            <a:off x="5367370" y="6140467"/>
            <a:ext cx="2667000" cy="206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142852"/>
            <a:ext cx="9144000"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ja-JP" sz="4400" b="1" i="0" u="none" strike="noStrike" kern="1200" cap="none" spc="0" normalizeH="0" baseline="0" noProof="0" dirty="0" smtClean="0">
                <a:ln>
                  <a:noFill/>
                </a:ln>
                <a:solidFill>
                  <a:schemeClr val="tx1"/>
                </a:solidFill>
                <a:effectLst/>
                <a:uLnTx/>
                <a:uFillTx/>
                <a:latin typeface="+mj-lt"/>
                <a:ea typeface="+mj-ea"/>
                <a:cs typeface="+mj-cs"/>
              </a:rPr>
              <a:t>Backend</a:t>
            </a:r>
            <a: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t>——L</a:t>
            </a:r>
            <a:r>
              <a:rPr lang="en-US" altLang="zh-CN" sz="4400" b="1" dirty="0" err="1" smtClean="0">
                <a:latin typeface="+mj-lt"/>
                <a:ea typeface="+mj-ea"/>
                <a:cs typeface="+mj-cs"/>
              </a:rPr>
              <a:t>oop</a:t>
            </a:r>
            <a:r>
              <a:rPr lang="en-US" altLang="zh-CN" sz="4400" b="1" dirty="0" smtClean="0">
                <a:latin typeface="+mj-lt"/>
                <a:ea typeface="+mj-ea"/>
                <a:cs typeface="+mj-cs"/>
              </a:rPr>
              <a:t> C</a:t>
            </a:r>
            <a:r>
              <a:rPr kumimoji="0" lang="en-US" altLang="zh-CN" sz="4400" b="1" i="0" u="none" strike="noStrike" kern="1200" cap="none" spc="0" normalizeH="0" baseline="0" noProof="0" dirty="0" err="1" smtClean="0">
                <a:ln>
                  <a:noFill/>
                </a:ln>
                <a:solidFill>
                  <a:schemeClr val="tx1"/>
                </a:solidFill>
                <a:effectLst/>
                <a:uLnTx/>
                <a:uFillTx/>
                <a:latin typeface="+mj-lt"/>
                <a:ea typeface="+mj-ea"/>
                <a:cs typeface="+mj-cs"/>
              </a:rPr>
              <a:t>losure</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523220"/>
          </a:xfrm>
          <a:prstGeom prst="rect">
            <a:avLst/>
          </a:prstGeom>
          <a:noFill/>
        </p:spPr>
        <p:txBody>
          <a:bodyPr wrap="square" rtlCol="0">
            <a:spAutoFit/>
          </a:bodyPr>
          <a:lstStyle/>
          <a:p>
            <a:r>
              <a:rPr lang="en-US" altLang="zh-CN" sz="2800" dirty="0" smtClean="0"/>
              <a:t>file1-300(</a:t>
            </a:r>
            <a:r>
              <a:rPr lang="en-US" altLang="zh-CN" sz="2800" dirty="0" err="1" smtClean="0"/>
              <a:t>GridFAST</a:t>
            </a:r>
            <a:r>
              <a:rPr lang="en-US" altLang="zh-CN" sz="2800" dirty="0" smtClean="0"/>
              <a:t>-SIFT)			file1-780(</a:t>
            </a:r>
            <a:r>
              <a:rPr lang="en-US" altLang="zh-CN" sz="2800" dirty="0" err="1" smtClean="0"/>
              <a:t>GridFAST</a:t>
            </a:r>
            <a:r>
              <a:rPr lang="en-US" altLang="zh-CN" sz="2800" dirty="0" smtClean="0"/>
              <a:t>-SIFT)</a:t>
            </a:r>
            <a:endParaRPr lang="en-US" altLang="ja-JP" sz="2800" dirty="0" smtClean="0"/>
          </a:p>
        </p:txBody>
      </p:sp>
      <p:pic>
        <p:nvPicPr>
          <p:cNvPr id="6146" name="Picture 2"/>
          <p:cNvPicPr>
            <a:picLocks noChangeAspect="1" noChangeArrowheads="1"/>
          </p:cNvPicPr>
          <p:nvPr/>
        </p:nvPicPr>
        <p:blipFill>
          <a:blip r:embed="rId3"/>
          <a:srcRect/>
          <a:stretch>
            <a:fillRect/>
          </a:stretch>
        </p:blipFill>
        <p:spPr bwMode="auto">
          <a:xfrm>
            <a:off x="0" y="2000240"/>
            <a:ext cx="4259263" cy="2620963"/>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5059363" y="1928802"/>
            <a:ext cx="4084637" cy="28194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1" y="4776050"/>
            <a:ext cx="4286248" cy="2081950"/>
          </a:xfrm>
          <a:prstGeom prst="rect">
            <a:avLst/>
          </a:prstGeom>
          <a:noFill/>
          <a:ln w="9525">
            <a:noFill/>
            <a:miter lim="800000"/>
            <a:headEnd/>
            <a:tailEnd/>
          </a:ln>
          <a:effectLst/>
        </p:spPr>
      </p:pic>
      <p:pic>
        <p:nvPicPr>
          <p:cNvPr id="6149" name="Picture 5"/>
          <p:cNvPicPr>
            <a:picLocks noChangeAspect="1" noChangeArrowheads="1"/>
          </p:cNvPicPr>
          <p:nvPr/>
        </p:nvPicPr>
        <p:blipFill>
          <a:blip r:embed="rId6"/>
          <a:srcRect/>
          <a:stretch>
            <a:fillRect/>
          </a:stretch>
        </p:blipFill>
        <p:spPr bwMode="auto">
          <a:xfrm>
            <a:off x="5072066" y="4697482"/>
            <a:ext cx="4071934" cy="2160518"/>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a:srcRect/>
          <a:stretch>
            <a:fillRect/>
          </a:stretch>
        </p:blipFill>
        <p:spPr bwMode="auto">
          <a:xfrm>
            <a:off x="2879725" y="2857496"/>
            <a:ext cx="6264275" cy="32464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blinds(horizontal)">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ja-JP" altLang="en-US" sz="4400" b="1" i="0" u="none" strike="noStrike" kern="1200" cap="none" spc="0" normalizeH="0" baseline="0" noProof="0" dirty="0" smtClean="0">
                <a:ln>
                  <a:noFill/>
                </a:ln>
                <a:solidFill>
                  <a:schemeClr val="tx1"/>
                </a:solidFill>
                <a:effectLst/>
                <a:uLnTx/>
                <a:uFillTx/>
                <a:latin typeface="+mj-lt"/>
                <a:ea typeface="+mj-ea"/>
                <a:cs typeface="+mj-cs"/>
              </a:rPr>
              <a:t>今後の方向</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5123" name="Picture 3"/>
          <p:cNvPicPr>
            <a:picLocks noChangeAspect="1" noChangeArrowheads="1"/>
          </p:cNvPicPr>
          <p:nvPr/>
        </p:nvPicPr>
        <p:blipFill>
          <a:blip r:embed="rId2"/>
          <a:srcRect/>
          <a:stretch>
            <a:fillRect/>
          </a:stretch>
        </p:blipFill>
        <p:spPr bwMode="auto">
          <a:xfrm>
            <a:off x="6138198" y="2285992"/>
            <a:ext cx="3005802" cy="2755801"/>
          </a:xfrm>
          <a:prstGeom prst="rect">
            <a:avLst/>
          </a:prstGeom>
          <a:noFill/>
          <a:ln w="9525">
            <a:noFill/>
            <a:miter lim="800000"/>
            <a:headEnd/>
            <a:tailEnd/>
          </a:ln>
          <a:effectLst/>
        </p:spPr>
      </p:pic>
      <p:sp>
        <p:nvSpPr>
          <p:cNvPr id="9" name="TextBox 8"/>
          <p:cNvSpPr txBox="1"/>
          <p:nvPr/>
        </p:nvSpPr>
        <p:spPr>
          <a:xfrm>
            <a:off x="214282" y="1928802"/>
            <a:ext cx="5786478" cy="3970318"/>
          </a:xfrm>
          <a:prstGeom prst="rect">
            <a:avLst/>
          </a:prstGeom>
          <a:noFill/>
        </p:spPr>
        <p:txBody>
          <a:bodyPr wrap="square" rtlCol="0">
            <a:spAutoFit/>
          </a:bodyPr>
          <a:lstStyle/>
          <a:p>
            <a:r>
              <a:rPr lang="ja-JP" altLang="en-US" sz="2800" dirty="0" smtClean="0"/>
              <a:t>１、カラー画像と深度画像の揃えや対応だ。前回のゼミにより、</a:t>
            </a:r>
            <a:r>
              <a:rPr lang="en-US" altLang="zh-CN" sz="2800" dirty="0" smtClean="0"/>
              <a:t>SDK2.0</a:t>
            </a:r>
            <a:r>
              <a:rPr lang="ja-JP" altLang="en-US" sz="2800" dirty="0" smtClean="0"/>
              <a:t>はありそうだが、まだ探してみなかった。もし修正できれば、二つタイプのプログラムを結合してみたい。</a:t>
            </a:r>
            <a:endParaRPr lang="en-US" altLang="ja-JP" sz="2800" dirty="0" smtClean="0"/>
          </a:p>
          <a:p>
            <a:r>
              <a:rPr lang="ja-JP" altLang="en-US" sz="2800" dirty="0" smtClean="0"/>
              <a:t>２、</a:t>
            </a:r>
            <a:r>
              <a:rPr lang="en-US" altLang="ja-JP" sz="2800" dirty="0" smtClean="0"/>
              <a:t>g2o</a:t>
            </a:r>
            <a:r>
              <a:rPr lang="ja-JP" altLang="en-US" sz="2800" dirty="0" smtClean="0"/>
              <a:t>はカメラのルートを得られ、</a:t>
            </a:r>
            <a:r>
              <a:rPr lang="en-US" altLang="ja-JP" sz="2800" dirty="0" err="1" smtClean="0"/>
              <a:t>pcl</a:t>
            </a:r>
            <a:r>
              <a:rPr lang="ja-JP" altLang="en-US" sz="2800" dirty="0" smtClean="0"/>
              <a:t>は</a:t>
            </a:r>
            <a:r>
              <a:rPr lang="ja-JP" altLang="en-US" sz="2800" dirty="0" smtClean="0"/>
              <a:t>点群地図を</a:t>
            </a:r>
            <a:r>
              <a:rPr lang="ja-JP" altLang="en-US" sz="2800" dirty="0" smtClean="0"/>
              <a:t>表現できるので、一応ロボットを規定のルートにコントロールしてみたい。</a:t>
            </a:r>
            <a:endParaRPr lang="zh-CN" alt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28596" y="2857496"/>
            <a:ext cx="8358246" cy="857256"/>
          </a:xfrm>
          <a:prstGeom prst="rect">
            <a:avLst/>
          </a:prstGeom>
        </p:spPr>
        <p:txBody>
          <a:bodyPr vert="horz" lIns="91440" tIns="45720" rIns="91440" bIns="45720" rtlCol="0" anchor="ctr">
            <a:normAutofit/>
          </a:bodyPr>
          <a:lstStyle/>
          <a:p>
            <a:pPr lvl="0" algn="ctr">
              <a:spcBef>
                <a:spcPct val="0"/>
              </a:spcBef>
            </a:pPr>
            <a:r>
              <a:rPr lang="ja-JP" altLang="en-US" sz="4400" b="1" dirty="0" smtClean="0">
                <a:latin typeface="仿宋" pitchFamily="49" charset="-122"/>
                <a:ea typeface="仿宋" pitchFamily="49" charset="-122"/>
              </a:rPr>
              <a:t>ご清聴ありがとうございます</a:t>
            </a:r>
            <a:endParaRPr lang="zh-CN" altLang="en-US" sz="4400" b="1" dirty="0">
              <a:latin typeface="仿宋" pitchFamily="49" charset="-122"/>
              <a:ea typeface="仿宋"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特徴の検出とマッチング</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2677656"/>
          </a:xfrm>
          <a:prstGeom prst="rect">
            <a:avLst/>
          </a:prstGeom>
          <a:noFill/>
        </p:spPr>
        <p:txBody>
          <a:bodyPr wrap="square" rtlCol="0">
            <a:spAutoFit/>
          </a:bodyPr>
          <a:lstStyle/>
          <a:p>
            <a:r>
              <a:rPr lang="ja-JP" altLang="en-US" sz="2800" dirty="0" smtClean="0"/>
              <a:t>まず、前回に紹介したカラー画像と深度画像から点群画像に合成できるプログラムを</a:t>
            </a:r>
            <a:r>
              <a:rPr lang="en-US" altLang="ja-JP" sz="2800" dirty="0" smtClean="0"/>
              <a:t>DLL(Dynamic Link Library)</a:t>
            </a:r>
            <a:r>
              <a:rPr lang="ja-JP" altLang="en-US" sz="2800" dirty="0" smtClean="0"/>
              <a:t>に変え、それに対応する</a:t>
            </a:r>
            <a:r>
              <a:rPr lang="en-US" altLang="ja-JP" sz="2800" dirty="0" smtClean="0"/>
              <a:t>.lib</a:t>
            </a:r>
            <a:r>
              <a:rPr lang="ja-JP" altLang="en-US" sz="2800" dirty="0" smtClean="0"/>
              <a:t>（ライブラリ）と</a:t>
            </a:r>
            <a:r>
              <a:rPr lang="en-US" altLang="ja-JP" sz="2800" dirty="0" smtClean="0"/>
              <a:t>.h</a:t>
            </a:r>
            <a:r>
              <a:rPr lang="ja-JP" altLang="en-US" sz="2800" dirty="0" smtClean="0"/>
              <a:t>（ヘッダファイル）も作成した。</a:t>
            </a:r>
            <a:endParaRPr lang="en-US" altLang="ja-JP" sz="2800" dirty="0" smtClean="0"/>
          </a:p>
          <a:p>
            <a:r>
              <a:rPr lang="ja-JP" altLang="en-US" sz="2800" dirty="0" smtClean="0"/>
              <a:t>その三つのファイルは今後のプログラムにとって不可欠の三要素とし、</a:t>
            </a:r>
            <a:r>
              <a:rPr lang="en-US" altLang="ja-JP" sz="2800" dirty="0" smtClean="0"/>
              <a:t>.</a:t>
            </a:r>
            <a:r>
              <a:rPr lang="en-US" altLang="ja-JP" sz="2800" dirty="0" err="1" smtClean="0"/>
              <a:t>dll</a:t>
            </a:r>
            <a:r>
              <a:rPr lang="ja-JP" altLang="en-US" sz="2800" dirty="0" smtClean="0"/>
              <a:t>と</a:t>
            </a:r>
            <a:r>
              <a:rPr lang="en-US" altLang="ja-JP" sz="2800" dirty="0" smtClean="0"/>
              <a:t>.lib</a:t>
            </a:r>
            <a:r>
              <a:rPr lang="ja-JP" altLang="en-US" sz="2800" dirty="0" smtClean="0"/>
              <a:t>は</a:t>
            </a:r>
            <a:r>
              <a:rPr lang="en-US" altLang="ja-JP" sz="2800" dirty="0" smtClean="0"/>
              <a:t>Debug</a:t>
            </a:r>
            <a:r>
              <a:rPr lang="ja-JP" altLang="en-US" sz="2800" dirty="0" smtClean="0"/>
              <a:t>と</a:t>
            </a:r>
            <a:r>
              <a:rPr lang="en-US" altLang="ja-JP" sz="2800" dirty="0" smtClean="0"/>
              <a:t>Release</a:t>
            </a:r>
            <a:r>
              <a:rPr lang="ja-JP" altLang="en-US" sz="2800" dirty="0" smtClean="0"/>
              <a:t>二つのタイプもある。</a:t>
            </a:r>
            <a:endParaRPr lang="en-US" altLang="zh-CN" sz="2800" dirty="0" smtClean="0"/>
          </a:p>
        </p:txBody>
      </p:sp>
      <p:pic>
        <p:nvPicPr>
          <p:cNvPr id="1026" name="Picture 2"/>
          <p:cNvPicPr>
            <a:picLocks noChangeAspect="1" noChangeArrowheads="1"/>
          </p:cNvPicPr>
          <p:nvPr/>
        </p:nvPicPr>
        <p:blipFill>
          <a:blip r:embed="rId2"/>
          <a:srcRect/>
          <a:stretch>
            <a:fillRect/>
          </a:stretch>
        </p:blipFill>
        <p:spPr bwMode="auto">
          <a:xfrm>
            <a:off x="0" y="4403749"/>
            <a:ext cx="5975350" cy="24542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214678" y="4000504"/>
            <a:ext cx="3276600" cy="1616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143636" y="3857628"/>
            <a:ext cx="2506663" cy="1158875"/>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6143636" y="5072074"/>
            <a:ext cx="2690813" cy="677863"/>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6143636" y="5811859"/>
            <a:ext cx="2514600" cy="617537"/>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6143636" y="6492899"/>
            <a:ext cx="2119313" cy="365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特徴の検出とマッチング</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2071678"/>
            <a:ext cx="9144000" cy="4832092"/>
          </a:xfrm>
          <a:prstGeom prst="rect">
            <a:avLst/>
          </a:prstGeom>
          <a:noFill/>
        </p:spPr>
        <p:txBody>
          <a:bodyPr wrap="square" rtlCol="0">
            <a:spAutoFit/>
          </a:bodyPr>
          <a:lstStyle/>
          <a:p>
            <a:r>
              <a:rPr lang="ja-JP" altLang="en-US" sz="2800" dirty="0" smtClean="0"/>
              <a:t>そして、環境変数と属性表を設置し、特徴に基づく方法を利用し、</a:t>
            </a:r>
            <a:r>
              <a:rPr lang="en-US" altLang="ja-JP" sz="2800" dirty="0" smtClean="0"/>
              <a:t>ICP(Iterative Closest Point)</a:t>
            </a:r>
            <a:r>
              <a:rPr lang="ja-JP" altLang="en-US" sz="2800" dirty="0" smtClean="0"/>
              <a:t>というアルゴリズムで運動の変換行列（</a:t>
            </a:r>
            <a:r>
              <a:rPr lang="en-US" altLang="ja-JP" sz="2800" dirty="0" smtClean="0"/>
              <a:t>R</a:t>
            </a:r>
            <a:r>
              <a:rPr lang="ja-JP" altLang="en-US" sz="2800" dirty="0" smtClean="0"/>
              <a:t>と</a:t>
            </a:r>
            <a:r>
              <a:rPr lang="en-US" altLang="ja-JP" sz="2800" dirty="0" smtClean="0"/>
              <a:t>t</a:t>
            </a:r>
            <a:r>
              <a:rPr lang="ja-JP" altLang="en-US" sz="2800" dirty="0" smtClean="0"/>
              <a:t>）を求められる。</a:t>
            </a:r>
            <a:endParaRPr lang="en-US" altLang="ja-JP" sz="2800" dirty="0" smtClean="0"/>
          </a:p>
          <a:p>
            <a:endParaRPr lang="en-US" altLang="zh-CN" sz="2800" dirty="0" smtClean="0"/>
          </a:p>
          <a:p>
            <a:endParaRPr lang="en-US" altLang="zh-CN" sz="2800" dirty="0" smtClean="0"/>
          </a:p>
          <a:p>
            <a:endParaRPr lang="en-US" altLang="zh-CN" sz="2800" dirty="0" smtClean="0"/>
          </a:p>
          <a:p>
            <a:r>
              <a:rPr lang="ja-JP" altLang="en-US" sz="2800" dirty="0" smtClean="0"/>
              <a:t>このプログラムの手順は各カラー画像から</a:t>
            </a:r>
            <a:r>
              <a:rPr lang="en-US" altLang="ja-JP" sz="2800" dirty="0" smtClean="0"/>
              <a:t>SIFT</a:t>
            </a:r>
            <a:r>
              <a:rPr lang="ja-JP" altLang="en-US" sz="2800" dirty="0" smtClean="0"/>
              <a:t>などの特徴点を検出し、</a:t>
            </a:r>
            <a:r>
              <a:rPr lang="en-US" altLang="ja-JP" sz="2800" dirty="0" smtClean="0"/>
              <a:t>SIFT</a:t>
            </a:r>
            <a:r>
              <a:rPr lang="ja-JP" altLang="en-US" sz="2800" dirty="0" smtClean="0"/>
              <a:t>などの記述子を計算し、</a:t>
            </a:r>
            <a:r>
              <a:rPr lang="en-US" altLang="ja-JP" sz="2800" dirty="0" smtClean="0"/>
              <a:t>FLANN(Fast</a:t>
            </a:r>
            <a:r>
              <a:rPr lang="ja-JP" altLang="en-US" sz="2800" dirty="0" smtClean="0"/>
              <a:t>　</a:t>
            </a:r>
            <a:r>
              <a:rPr lang="en-US" altLang="ja-JP" sz="2800" dirty="0" smtClean="0"/>
              <a:t>Library</a:t>
            </a:r>
            <a:r>
              <a:rPr lang="ja-JP" altLang="en-US" sz="2800" dirty="0" smtClean="0"/>
              <a:t>　</a:t>
            </a:r>
            <a:r>
              <a:rPr lang="en-US" altLang="ja-JP" sz="2800" dirty="0" smtClean="0"/>
              <a:t>for Approximate Nearest </a:t>
            </a:r>
            <a:r>
              <a:rPr lang="en-US" altLang="ja-JP" sz="2800" dirty="0" err="1" smtClean="0"/>
              <a:t>Neighbour</a:t>
            </a:r>
            <a:r>
              <a:rPr lang="en-US" altLang="ja-JP" sz="2800" dirty="0" smtClean="0"/>
              <a:t>)</a:t>
            </a:r>
            <a:r>
              <a:rPr lang="ja-JP" altLang="en-US" sz="2800" dirty="0" smtClean="0"/>
              <a:t>でマッチングし、</a:t>
            </a:r>
            <a:r>
              <a:rPr lang="en-US" altLang="zh-CN" sz="2800" dirty="0" err="1" smtClean="0"/>
              <a:t>opencv</a:t>
            </a:r>
            <a:r>
              <a:rPr lang="ja-JP" altLang="en-US" sz="2800" dirty="0" smtClean="0"/>
              <a:t>の</a:t>
            </a:r>
            <a:r>
              <a:rPr lang="en-US" altLang="zh-CN" sz="2800" dirty="0" err="1" smtClean="0"/>
              <a:t>solvePnPRansac</a:t>
            </a:r>
            <a:r>
              <a:rPr lang="ja-JP" altLang="en-US" sz="2800" dirty="0" smtClean="0"/>
              <a:t>関数（</a:t>
            </a:r>
            <a:r>
              <a:rPr lang="en-US" altLang="ja-JP" sz="2800" dirty="0" smtClean="0"/>
              <a:t>Random Sample Consensus</a:t>
            </a:r>
            <a:r>
              <a:rPr lang="ja-JP" altLang="en-US" sz="2800" dirty="0" smtClean="0"/>
              <a:t>）を用いて変換行列を得る。</a:t>
            </a:r>
            <a:endParaRPr lang="en-US" altLang="zh-CN" sz="2800" dirty="0" smtClean="0"/>
          </a:p>
        </p:txBody>
      </p:sp>
      <p:pic>
        <p:nvPicPr>
          <p:cNvPr id="2050" name="Picture 2"/>
          <p:cNvPicPr>
            <a:picLocks noChangeAspect="1" noChangeArrowheads="1"/>
          </p:cNvPicPr>
          <p:nvPr/>
        </p:nvPicPr>
        <p:blipFill>
          <a:blip r:embed="rId2"/>
          <a:srcRect/>
          <a:stretch>
            <a:fillRect/>
          </a:stretch>
        </p:blipFill>
        <p:spPr bwMode="auto">
          <a:xfrm>
            <a:off x="582656" y="1246177"/>
            <a:ext cx="2095500" cy="7540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725764" y="1246177"/>
            <a:ext cx="5632450" cy="25876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2751201" y="1531929"/>
            <a:ext cx="5189537" cy="2063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2725764" y="1746243"/>
            <a:ext cx="4549775" cy="2508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2301873" y="3643314"/>
            <a:ext cx="1806575" cy="669925"/>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a:stretch>
            <a:fillRect/>
          </a:stretch>
        </p:blipFill>
        <p:spPr bwMode="auto">
          <a:xfrm>
            <a:off x="4619648" y="3554417"/>
            <a:ext cx="1325563" cy="320675"/>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a:srcRect/>
          <a:stretch>
            <a:fillRect/>
          </a:stretch>
        </p:blipFill>
        <p:spPr bwMode="auto">
          <a:xfrm>
            <a:off x="4302137" y="3911607"/>
            <a:ext cx="1912937" cy="517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特徴の検出とマッチング</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3970318"/>
          </a:xfrm>
          <a:prstGeom prst="rect">
            <a:avLst/>
          </a:prstGeom>
          <a:noFill/>
        </p:spPr>
        <p:txBody>
          <a:bodyPr wrap="square" rtlCol="0">
            <a:spAutoFit/>
          </a:bodyPr>
          <a:lstStyle/>
          <a:p>
            <a:r>
              <a:rPr lang="ja-JP" altLang="en-US" sz="2800" dirty="0" smtClean="0"/>
              <a:t>特徴点と記述子の計算</a:t>
            </a:r>
            <a:r>
              <a:rPr lang="en-US" altLang="ja-JP" sz="2800" dirty="0" smtClean="0"/>
              <a:t>		</a:t>
            </a:r>
            <a:r>
              <a:rPr lang="ja-JP" altLang="en-US" sz="2800" dirty="0" smtClean="0"/>
              <a:t>マッチングと最適化</a:t>
            </a:r>
            <a:r>
              <a:rPr lang="en-US" altLang="ja-JP" sz="2800" dirty="0" smtClean="0"/>
              <a:t>(4x)</a:t>
            </a:r>
          </a:p>
          <a:p>
            <a:endParaRPr lang="en-US" altLang="ja-JP" sz="2800" dirty="0" smtClean="0"/>
          </a:p>
          <a:p>
            <a:endParaRPr lang="en-US" altLang="ja-JP" sz="2800" dirty="0" smtClean="0"/>
          </a:p>
          <a:p>
            <a:endParaRPr lang="en-US" altLang="ja-JP" sz="2800" dirty="0" smtClean="0"/>
          </a:p>
          <a:p>
            <a:endParaRPr lang="en-US" altLang="ja-JP" sz="2800" dirty="0" smtClean="0"/>
          </a:p>
          <a:p>
            <a:endParaRPr lang="en-US" altLang="ja-JP" sz="2800" dirty="0" smtClean="0"/>
          </a:p>
          <a:p>
            <a:endParaRPr lang="en-US" altLang="ja-JP" sz="2800" dirty="0" smtClean="0"/>
          </a:p>
          <a:p>
            <a:endParaRPr lang="en-US" altLang="ja-JP" sz="2800" dirty="0" smtClean="0"/>
          </a:p>
          <a:p>
            <a:endParaRPr lang="en-US" altLang="ja-JP" sz="2800" dirty="0" smtClean="0"/>
          </a:p>
        </p:txBody>
      </p:sp>
      <p:pic>
        <p:nvPicPr>
          <p:cNvPr id="3074" name="Picture 2"/>
          <p:cNvPicPr>
            <a:picLocks noChangeAspect="1" noChangeArrowheads="1"/>
          </p:cNvPicPr>
          <p:nvPr/>
        </p:nvPicPr>
        <p:blipFill>
          <a:blip r:embed="rId2"/>
          <a:srcRect/>
          <a:stretch>
            <a:fillRect/>
          </a:stretch>
        </p:blipFill>
        <p:spPr bwMode="auto">
          <a:xfrm>
            <a:off x="-32" y="1714488"/>
            <a:ext cx="4217028" cy="321471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571868" y="2000240"/>
            <a:ext cx="5572164" cy="2179058"/>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3428992" y="4357694"/>
            <a:ext cx="5715008" cy="22323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特徴の検出とマッチング</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523220"/>
          </a:xfrm>
          <a:prstGeom prst="rect">
            <a:avLst/>
          </a:prstGeom>
          <a:noFill/>
        </p:spPr>
        <p:txBody>
          <a:bodyPr wrap="square" rtlCol="0">
            <a:spAutoFit/>
          </a:bodyPr>
          <a:lstStyle/>
          <a:p>
            <a:pPr algn="ctr"/>
            <a:r>
              <a:rPr lang="ja-JP" altLang="en-US" sz="2800" dirty="0" smtClean="0"/>
              <a:t>変換行列と</a:t>
            </a:r>
            <a:r>
              <a:rPr lang="en-US" altLang="ja-JP" sz="2800" dirty="0" smtClean="0"/>
              <a:t>Inliers</a:t>
            </a:r>
            <a:endParaRPr lang="en-US" altLang="zh-CN" sz="2800" dirty="0" smtClean="0"/>
          </a:p>
        </p:txBody>
      </p:sp>
      <p:pic>
        <p:nvPicPr>
          <p:cNvPr id="3077" name="Picture 5"/>
          <p:cNvPicPr>
            <a:picLocks noChangeAspect="1" noChangeArrowheads="1"/>
          </p:cNvPicPr>
          <p:nvPr/>
        </p:nvPicPr>
        <p:blipFill>
          <a:blip r:embed="rId2"/>
          <a:srcRect/>
          <a:stretch>
            <a:fillRect/>
          </a:stretch>
        </p:blipFill>
        <p:spPr bwMode="auto">
          <a:xfrm>
            <a:off x="2928926" y="1928802"/>
            <a:ext cx="3116263" cy="1643074"/>
          </a:xfrm>
          <a:prstGeom prst="rect">
            <a:avLst/>
          </a:prstGeom>
          <a:noFill/>
          <a:ln w="9525">
            <a:noFill/>
            <a:miter lim="800000"/>
            <a:headEnd/>
            <a:tailEnd/>
          </a:ln>
          <a:effectLst/>
        </p:spPr>
      </p:pic>
      <p:pic>
        <p:nvPicPr>
          <p:cNvPr id="3078" name="Picture 6"/>
          <p:cNvPicPr>
            <a:picLocks noChangeAspect="1" noChangeArrowheads="1"/>
          </p:cNvPicPr>
          <p:nvPr/>
        </p:nvPicPr>
        <p:blipFill>
          <a:blip r:embed="rId3"/>
          <a:srcRect/>
          <a:stretch>
            <a:fillRect/>
          </a:stretch>
        </p:blipFill>
        <p:spPr bwMode="auto">
          <a:xfrm>
            <a:off x="857224" y="3714752"/>
            <a:ext cx="7368189"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点群画像の接合</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TextBox 6"/>
          <p:cNvSpPr txBox="1"/>
          <p:nvPr/>
        </p:nvSpPr>
        <p:spPr>
          <a:xfrm>
            <a:off x="0" y="1214422"/>
            <a:ext cx="9144000" cy="1815882"/>
          </a:xfrm>
          <a:prstGeom prst="rect">
            <a:avLst/>
          </a:prstGeom>
          <a:noFill/>
        </p:spPr>
        <p:txBody>
          <a:bodyPr wrap="square" rtlCol="0">
            <a:spAutoFit/>
          </a:bodyPr>
          <a:lstStyle/>
          <a:p>
            <a:r>
              <a:rPr lang="ja-JP" altLang="en-US" sz="2800" dirty="0" smtClean="0"/>
              <a:t>前述の内容とあるｔｘｔからいろんなパラメーターを読める</a:t>
            </a:r>
            <a:r>
              <a:rPr lang="en-US" altLang="zh-CN" sz="2800" dirty="0" smtClean="0"/>
              <a:t>class</a:t>
            </a:r>
            <a:r>
              <a:rPr lang="ja-JP" altLang="en-US" sz="2800" dirty="0" smtClean="0"/>
              <a:t>を始めに言った</a:t>
            </a:r>
            <a:r>
              <a:rPr lang="en-US" altLang="zh-CN" sz="2800" dirty="0" err="1" smtClean="0"/>
              <a:t>slamBase</a:t>
            </a:r>
            <a:r>
              <a:rPr lang="ja-JP" altLang="en-US" sz="2800" dirty="0" smtClean="0"/>
              <a:t>の</a:t>
            </a:r>
            <a:r>
              <a:rPr lang="en-US" altLang="ja-JP" sz="2800" dirty="0" smtClean="0"/>
              <a:t>DLL</a:t>
            </a:r>
            <a:r>
              <a:rPr lang="ja-JP" altLang="en-US" sz="2800" dirty="0" smtClean="0"/>
              <a:t>に添加し、回転行列と平行移動行列を変換行列に変わり、二つの点群画像を一つに接合する。</a:t>
            </a:r>
            <a:endParaRPr lang="en-US" altLang="ja-JP" sz="2800" dirty="0" smtClean="0"/>
          </a:p>
        </p:txBody>
      </p:sp>
      <p:pic>
        <p:nvPicPr>
          <p:cNvPr id="4098" name="Picture 2"/>
          <p:cNvPicPr>
            <a:picLocks noChangeAspect="1" noChangeArrowheads="1"/>
          </p:cNvPicPr>
          <p:nvPr/>
        </p:nvPicPr>
        <p:blipFill>
          <a:blip r:embed="rId2"/>
          <a:srcRect/>
          <a:stretch>
            <a:fillRect/>
          </a:stretch>
        </p:blipFill>
        <p:spPr bwMode="auto">
          <a:xfrm>
            <a:off x="0" y="3071810"/>
            <a:ext cx="7537450" cy="364331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786314" y="2520957"/>
            <a:ext cx="4367213" cy="1836737"/>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5089555" y="5668981"/>
            <a:ext cx="3840163" cy="40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SLAM——</a:t>
            </a:r>
            <a:r>
              <a:rPr lang="ja-JP" altLang="en-US" sz="4400" b="1" dirty="0" smtClean="0">
                <a:latin typeface="+mj-lt"/>
                <a:ea typeface="+mj-ea"/>
                <a:cs typeface="+mj-cs"/>
              </a:rPr>
              <a:t>点群画像の接合</a:t>
            </a:r>
            <a:endParaRPr kumimoji="0" lang="zh-CN" altLang="en-US" sz="44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5122" name="Picture 2"/>
          <p:cNvPicPr>
            <a:picLocks noChangeAspect="1" noChangeArrowheads="1"/>
          </p:cNvPicPr>
          <p:nvPr/>
        </p:nvPicPr>
        <p:blipFill>
          <a:blip r:embed="rId2"/>
          <a:srcRect/>
          <a:stretch>
            <a:fillRect/>
          </a:stretch>
        </p:blipFill>
        <p:spPr bwMode="auto">
          <a:xfrm>
            <a:off x="357158" y="2399794"/>
            <a:ext cx="8326465" cy="4458230"/>
          </a:xfrm>
          <a:prstGeom prst="rect">
            <a:avLst/>
          </a:prstGeom>
          <a:noFill/>
          <a:ln w="9525">
            <a:noFill/>
            <a:miter lim="800000"/>
            <a:headEnd/>
            <a:tailEnd/>
          </a:ln>
          <a:effectLst/>
        </p:spPr>
      </p:pic>
      <p:sp>
        <p:nvSpPr>
          <p:cNvPr id="8" name="TextBox 7"/>
          <p:cNvSpPr txBox="1"/>
          <p:nvPr/>
        </p:nvSpPr>
        <p:spPr>
          <a:xfrm>
            <a:off x="0" y="1043873"/>
            <a:ext cx="9144000" cy="1384995"/>
          </a:xfrm>
          <a:prstGeom prst="rect">
            <a:avLst/>
          </a:prstGeom>
          <a:noFill/>
        </p:spPr>
        <p:txBody>
          <a:bodyPr wrap="square" rtlCol="0">
            <a:spAutoFit/>
          </a:bodyPr>
          <a:lstStyle/>
          <a:p>
            <a:r>
              <a:rPr lang="ja-JP" altLang="en-US" sz="2800" dirty="0" smtClean="0"/>
              <a:t>それから、行列の簡単な出力などのため、</a:t>
            </a:r>
            <a:r>
              <a:rPr lang="en-US" altLang="zh-CN" sz="2800" dirty="0" err="1" smtClean="0"/>
              <a:t>opencv</a:t>
            </a:r>
            <a:r>
              <a:rPr lang="ja-JP" altLang="en-US" sz="2800" dirty="0" smtClean="0"/>
              <a:t>は最新の安定バージョン</a:t>
            </a:r>
            <a:r>
              <a:rPr lang="en-US" altLang="zh-CN" sz="2800" dirty="0" smtClean="0"/>
              <a:t>2.4.13</a:t>
            </a:r>
            <a:r>
              <a:rPr lang="ja-JP" altLang="en-US" sz="2800" dirty="0" smtClean="0"/>
              <a:t>に変わった。注意すべき点は</a:t>
            </a:r>
            <a:r>
              <a:rPr lang="en-US" altLang="zh-CN" sz="2800" dirty="0" smtClean="0"/>
              <a:t>vc11</a:t>
            </a:r>
            <a:r>
              <a:rPr lang="ja-JP" altLang="en-US" sz="2800" dirty="0" smtClean="0"/>
              <a:t>が</a:t>
            </a:r>
            <a:r>
              <a:rPr lang="en-US" altLang="zh-CN" sz="2800" dirty="0" smtClean="0"/>
              <a:t>vs2012</a:t>
            </a:r>
            <a:r>
              <a:rPr lang="ja-JP" altLang="en-US" sz="2800" dirty="0" smtClean="0"/>
              <a:t>に対応するファイルだ。</a:t>
            </a:r>
            <a:endParaRPr lang="en-US" altLang="ja-JP" sz="2800" dirty="0" smtClean="0"/>
          </a:p>
        </p:txBody>
      </p:sp>
      <p:pic>
        <p:nvPicPr>
          <p:cNvPr id="5123" name="Picture 3"/>
          <p:cNvPicPr>
            <a:picLocks noChangeAspect="1" noChangeArrowheads="1"/>
          </p:cNvPicPr>
          <p:nvPr/>
        </p:nvPicPr>
        <p:blipFill>
          <a:blip r:embed="rId3"/>
          <a:srcRect/>
          <a:stretch>
            <a:fillRect/>
          </a:stretch>
        </p:blipFill>
        <p:spPr bwMode="auto">
          <a:xfrm>
            <a:off x="4643438" y="2000240"/>
            <a:ext cx="4071966"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Frontend——</a:t>
            </a:r>
            <a:r>
              <a:rPr lang="ja-JP" altLang="en-US" sz="4400" b="1" dirty="0" smtClean="0">
                <a:latin typeface="+mj-lt"/>
                <a:ea typeface="+mj-ea"/>
                <a:cs typeface="+mj-cs"/>
              </a:rPr>
              <a:t>視覚オドメートリ</a:t>
            </a:r>
            <a:endParaRPr lang="en-US" altLang="ja-JP" sz="4400" b="1" dirty="0" smtClean="0">
              <a:latin typeface="+mj-lt"/>
              <a:ea typeface="+mj-ea"/>
              <a:cs typeface="+mj-cs"/>
            </a:endParaRPr>
          </a:p>
        </p:txBody>
      </p:sp>
      <p:sp>
        <p:nvSpPr>
          <p:cNvPr id="8" name="TextBox 7"/>
          <p:cNvSpPr txBox="1"/>
          <p:nvPr/>
        </p:nvSpPr>
        <p:spPr>
          <a:xfrm>
            <a:off x="0" y="1043873"/>
            <a:ext cx="9144000" cy="2677656"/>
          </a:xfrm>
          <a:prstGeom prst="rect">
            <a:avLst/>
          </a:prstGeom>
          <a:noFill/>
        </p:spPr>
        <p:txBody>
          <a:bodyPr wrap="square" rtlCol="0">
            <a:spAutoFit/>
          </a:bodyPr>
          <a:lstStyle/>
          <a:p>
            <a:r>
              <a:rPr lang="ja-JP" altLang="en-US" sz="2800" dirty="0" smtClean="0"/>
              <a:t>前の点群画像の接合も</a:t>
            </a:r>
            <a:r>
              <a:rPr lang="en-US" altLang="ja-JP" sz="2800" dirty="0" err="1" smtClean="0"/>
              <a:t>slamBase</a:t>
            </a:r>
            <a:r>
              <a:rPr lang="ja-JP" altLang="en-US" sz="2800" dirty="0" smtClean="0"/>
              <a:t>の</a:t>
            </a:r>
            <a:r>
              <a:rPr lang="en-US" altLang="ja-JP" sz="2800" dirty="0" smtClean="0"/>
              <a:t>DLL</a:t>
            </a:r>
            <a:r>
              <a:rPr lang="ja-JP" altLang="en-US" sz="2800" dirty="0" smtClean="0"/>
              <a:t>に添加し、フィルターを用いて点群サンプリングレートや解像度を減らす機能も添加した。</a:t>
            </a:r>
            <a:r>
              <a:rPr lang="en-US" altLang="ja-JP" sz="2800" dirty="0" smtClean="0"/>
              <a:t>VO(Visual </a:t>
            </a:r>
            <a:r>
              <a:rPr lang="en-US" altLang="ja-JP" sz="2800" dirty="0" err="1" smtClean="0"/>
              <a:t>Odometry</a:t>
            </a:r>
            <a:r>
              <a:rPr lang="en-US" altLang="ja-JP" sz="2800" dirty="0" smtClean="0"/>
              <a:t>)</a:t>
            </a:r>
            <a:r>
              <a:rPr lang="ja-JP" altLang="en-US" sz="2800" dirty="0" smtClean="0"/>
              <a:t>は前の接合の例より数量が多いので、執行速度の向上のため、</a:t>
            </a:r>
            <a:r>
              <a:rPr lang="en-US" altLang="ja-JP" sz="2800" dirty="0" err="1" smtClean="0"/>
              <a:t>Inlier</a:t>
            </a:r>
            <a:r>
              <a:rPr lang="ja-JP" altLang="en-US" sz="2800" dirty="0" smtClean="0"/>
              <a:t>ｓの最小限と運動行列のノルムや距離の最大限により接合すべきの画像数を減らせる。</a:t>
            </a:r>
            <a:endParaRPr lang="en-US" altLang="ja-JP" sz="2800" dirty="0" smtClean="0"/>
          </a:p>
        </p:txBody>
      </p:sp>
      <p:pic>
        <p:nvPicPr>
          <p:cNvPr id="6146" name="Picture 2"/>
          <p:cNvPicPr>
            <a:picLocks noChangeAspect="1" noChangeArrowheads="1"/>
          </p:cNvPicPr>
          <p:nvPr/>
        </p:nvPicPr>
        <p:blipFill>
          <a:blip r:embed="rId2"/>
          <a:srcRect/>
          <a:stretch>
            <a:fillRect/>
          </a:stretch>
        </p:blipFill>
        <p:spPr bwMode="auto">
          <a:xfrm>
            <a:off x="-32" y="3756035"/>
            <a:ext cx="5646737" cy="117316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76249" y="5143512"/>
            <a:ext cx="4024313" cy="13335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5029200" y="4000504"/>
            <a:ext cx="4114800" cy="2263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57158" y="142852"/>
            <a:ext cx="8358246" cy="128588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b="1" dirty="0" smtClean="0">
                <a:latin typeface="+mj-lt"/>
                <a:ea typeface="+mj-ea"/>
                <a:cs typeface="+mj-cs"/>
              </a:rPr>
              <a:t>Frontend——</a:t>
            </a:r>
            <a:r>
              <a:rPr lang="ja-JP" altLang="en-US" sz="4400" b="1" dirty="0" smtClean="0">
                <a:latin typeface="+mj-lt"/>
                <a:ea typeface="+mj-ea"/>
                <a:cs typeface="+mj-cs"/>
              </a:rPr>
              <a:t>視覚オドメートリ</a:t>
            </a:r>
            <a:endParaRPr lang="en-US" altLang="ja-JP" sz="4400" b="1" dirty="0" smtClean="0">
              <a:latin typeface="+mj-lt"/>
              <a:ea typeface="+mj-ea"/>
              <a:cs typeface="+mj-cs"/>
            </a:endParaRPr>
          </a:p>
        </p:txBody>
      </p:sp>
      <p:pic>
        <p:nvPicPr>
          <p:cNvPr id="7170" name="Picture 2"/>
          <p:cNvPicPr>
            <a:picLocks noChangeAspect="1" noChangeArrowheads="1"/>
          </p:cNvPicPr>
          <p:nvPr/>
        </p:nvPicPr>
        <p:blipFill>
          <a:blip r:embed="rId2"/>
          <a:srcRect/>
          <a:stretch>
            <a:fillRect/>
          </a:stretch>
        </p:blipFill>
        <p:spPr bwMode="auto">
          <a:xfrm>
            <a:off x="0" y="1714488"/>
            <a:ext cx="2364228" cy="38131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1721985" y="2285992"/>
            <a:ext cx="3492957" cy="2452688"/>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5286380" y="4071942"/>
            <a:ext cx="3690015" cy="2674708"/>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5286380" y="1636079"/>
            <a:ext cx="3714776" cy="2364425"/>
          </a:xfrm>
          <a:prstGeom prst="rect">
            <a:avLst/>
          </a:prstGeom>
          <a:noFill/>
          <a:ln w="9525">
            <a:noFill/>
            <a:miter lim="800000"/>
            <a:headEnd/>
            <a:tailEnd/>
          </a:ln>
          <a:effectLst/>
        </p:spPr>
      </p:pic>
      <p:sp>
        <p:nvSpPr>
          <p:cNvPr id="8" name="TextBox 7"/>
          <p:cNvSpPr txBox="1"/>
          <p:nvPr/>
        </p:nvSpPr>
        <p:spPr>
          <a:xfrm>
            <a:off x="0" y="1043873"/>
            <a:ext cx="9144000" cy="954107"/>
          </a:xfrm>
          <a:prstGeom prst="rect">
            <a:avLst/>
          </a:prstGeom>
          <a:noFill/>
        </p:spPr>
        <p:txBody>
          <a:bodyPr wrap="square" rtlCol="0">
            <a:spAutoFit/>
          </a:bodyPr>
          <a:lstStyle/>
          <a:p>
            <a:pPr algn="ctr"/>
            <a:r>
              <a:rPr lang="en-US" altLang="ja-JP" sz="2800" dirty="0" smtClean="0"/>
              <a:t>VO(parameters.txt, sparse point cloud, increased point size)</a:t>
            </a:r>
          </a:p>
          <a:p>
            <a:r>
              <a:rPr lang="en-US" altLang="ja-JP" sz="2800" dirty="0" smtClean="0"/>
              <a:t>		file220-270(SIFT-SIFT)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944</TotalTime>
  <Words>917</Words>
  <Application>Microsoft Office PowerPoint</Application>
  <PresentationFormat>全屏显示(4:3)</PresentationFormat>
  <Paragraphs>69</Paragraphs>
  <Slides>16</Slides>
  <Notes>4</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進捗報告   修士一年生　朱</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論文紹介  Simultaneous Localization and Mapping (SLAM) : Part I by HUGH DURRANT-WHYTE et al.</dc:title>
  <dc:creator>User</dc:creator>
  <cp:lastModifiedBy>Hasee</cp:lastModifiedBy>
  <cp:revision>99</cp:revision>
  <dcterms:created xsi:type="dcterms:W3CDTF">2016-05-01T22:24:06Z</dcterms:created>
  <dcterms:modified xsi:type="dcterms:W3CDTF">2016-11-09T01:59:43Z</dcterms:modified>
</cp:coreProperties>
</file>